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8CF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F2C49A-DC71-498E-95C2-952EE00B9357}"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4FAB-38C2-4041-8C22-1ECE4087BE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F2C49A-DC71-498E-95C2-952EE00B9357}"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4FAB-38C2-4041-8C22-1ECE4087BE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F2C49A-DC71-498E-95C2-952EE00B9357}"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4FAB-38C2-4041-8C22-1ECE4087BE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F2C49A-DC71-498E-95C2-952EE00B9357}"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4FAB-38C2-4041-8C22-1ECE4087BE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F2C49A-DC71-498E-95C2-952EE00B9357}"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4FAB-38C2-4041-8C22-1ECE4087BE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F2C49A-DC71-498E-95C2-952EE00B9357}"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54FAB-38C2-4041-8C22-1ECE4087BE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F2C49A-DC71-498E-95C2-952EE00B9357}" type="datetimeFigureOut">
              <a:rPr lang="en-US" smtClean="0"/>
              <a:pPr/>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154FAB-38C2-4041-8C22-1ECE4087BE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F2C49A-DC71-498E-95C2-952EE00B9357}" type="datetimeFigureOut">
              <a:rPr lang="en-US" smtClean="0"/>
              <a:pPr/>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54FAB-38C2-4041-8C22-1ECE4087BE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2C49A-DC71-498E-95C2-952EE00B9357}"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154FAB-38C2-4041-8C22-1ECE4087BE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2C49A-DC71-498E-95C2-952EE00B9357}"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54FAB-38C2-4041-8C22-1ECE4087BE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2C49A-DC71-498E-95C2-952EE00B9357}"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54FAB-38C2-4041-8C22-1ECE4087BE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3000"/>
            <a:lum/>
          </a:blip>
          <a:srcRect/>
          <a:stretch>
            <a:fillRect t="-29000" b="-2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2C49A-DC71-498E-95C2-952EE00B9357}" type="datetimeFigureOut">
              <a:rPr lang="en-US" smtClean="0"/>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54FAB-38C2-4041-8C22-1ECE4087BE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ls.gov/ooh/education-training-and-library/preschool-teachers.htm" TargetMode="External"/><Relationship Id="rId2" Type="http://schemas.openxmlformats.org/officeDocument/2006/relationships/hyperlink" Target="http://www.naeyc.org/policy/advocacy/ProgramFacts"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1400" dirty="0" smtClean="0">
                <a:solidFill>
                  <a:srgbClr val="0070C0"/>
                </a:solidFill>
                <a:latin typeface="Arial" pitchFamily="34" charset="0"/>
                <a:cs typeface="Arial" pitchFamily="34" charset="0"/>
              </a:rPr>
              <a:t>MaKayla Duggan</a:t>
            </a:r>
          </a:p>
          <a:p>
            <a:r>
              <a:rPr lang="en-US" sz="1400" dirty="0" smtClean="0">
                <a:solidFill>
                  <a:srgbClr val="0070C0"/>
                </a:solidFill>
                <a:latin typeface="Arial" pitchFamily="34" charset="0"/>
                <a:cs typeface="Arial" pitchFamily="34" charset="0"/>
              </a:rPr>
              <a:t>January 25, 2013</a:t>
            </a:r>
          </a:p>
          <a:p>
            <a:r>
              <a:rPr lang="en-US" sz="1400" dirty="0" smtClean="0">
                <a:solidFill>
                  <a:srgbClr val="0070C0"/>
                </a:solidFill>
                <a:latin typeface="Arial" pitchFamily="34" charset="0"/>
                <a:cs typeface="Arial" pitchFamily="34" charset="0"/>
              </a:rPr>
              <a:t>Hour 4</a:t>
            </a:r>
          </a:p>
          <a:p>
            <a:r>
              <a:rPr lang="en-US" sz="1400" dirty="0" smtClean="0">
                <a:solidFill>
                  <a:srgbClr val="0070C0"/>
                </a:solidFill>
                <a:latin typeface="Arial" pitchFamily="34" charset="0"/>
                <a:cs typeface="Arial" pitchFamily="34" charset="0"/>
              </a:rPr>
              <a:t>Career/Technology Foundations</a:t>
            </a:r>
            <a:endParaRPr lang="en-US" sz="1400" dirty="0">
              <a:solidFill>
                <a:srgbClr val="0070C0"/>
              </a:solidFill>
              <a:latin typeface="Arial" pitchFamily="34" charset="0"/>
              <a:cs typeface="Arial" pitchFamily="34" charset="0"/>
            </a:endParaRPr>
          </a:p>
        </p:txBody>
      </p:sp>
      <p:sp>
        <p:nvSpPr>
          <p:cNvPr id="7" name="Rectangle 6"/>
          <p:cNvSpPr/>
          <p:nvPr/>
        </p:nvSpPr>
        <p:spPr>
          <a:xfrm>
            <a:off x="1676400" y="685800"/>
            <a:ext cx="561640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Head Start Teacher</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descr="ctf pp.jpg"/>
          <p:cNvPicPr>
            <a:picLocks noChangeAspect="1"/>
          </p:cNvPicPr>
          <p:nvPr/>
        </p:nvPicPr>
        <p:blipFill>
          <a:blip r:embed="rId2" cstate="print"/>
          <a:stretch>
            <a:fillRect/>
          </a:stretch>
        </p:blipFill>
        <p:spPr>
          <a:xfrm>
            <a:off x="304800" y="2057400"/>
            <a:ext cx="2143125" cy="21431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
            </a:pPr>
            <a:r>
              <a:rPr lang="en-US" sz="1600" dirty="0" smtClean="0">
                <a:solidFill>
                  <a:srgbClr val="0070C0"/>
                </a:solidFill>
                <a:latin typeface="Arial" pitchFamily="34" charset="0"/>
                <a:cs typeface="Arial" pitchFamily="34" charset="0"/>
                <a:hlinkClick r:id="rId2"/>
              </a:rPr>
              <a:t>http://</a:t>
            </a:r>
            <a:r>
              <a:rPr lang="en-US" sz="1600" dirty="0" smtClean="0">
                <a:solidFill>
                  <a:srgbClr val="0070C0"/>
                </a:solidFill>
                <a:latin typeface="Arial" pitchFamily="34" charset="0"/>
                <a:cs typeface="Arial" pitchFamily="34" charset="0"/>
                <a:hlinkClick r:id="rId2"/>
              </a:rPr>
              <a:t>www.naeyc.org/policy/advocacy/ProgramFacts#Head_Start_Children</a:t>
            </a:r>
            <a:endParaRPr lang="en-US" sz="1600" dirty="0" smtClean="0">
              <a:solidFill>
                <a:srgbClr val="0070C0"/>
              </a:solidFill>
              <a:latin typeface="Arial" pitchFamily="34" charset="0"/>
              <a:cs typeface="Arial" pitchFamily="34" charset="0"/>
            </a:endParaRPr>
          </a:p>
          <a:p>
            <a:pPr>
              <a:buFont typeface="Wingdings" pitchFamily="2" charset="2"/>
              <a:buChar char=""/>
            </a:pPr>
            <a:endParaRPr lang="en-US" sz="1600" dirty="0" smtClean="0">
              <a:solidFill>
                <a:srgbClr val="0070C0"/>
              </a:solidFill>
              <a:latin typeface="Arial" pitchFamily="34" charset="0"/>
              <a:cs typeface="Arial" pitchFamily="34" charset="0"/>
            </a:endParaRPr>
          </a:p>
          <a:p>
            <a:pPr>
              <a:buFont typeface="Wingdings" pitchFamily="2" charset="2"/>
              <a:buChar char=""/>
            </a:pPr>
            <a:r>
              <a:rPr lang="en-US" sz="1600" dirty="0" smtClean="0">
                <a:solidFill>
                  <a:srgbClr val="0070C0"/>
                </a:solidFill>
                <a:latin typeface="Arial" pitchFamily="34" charset="0"/>
                <a:cs typeface="Arial" pitchFamily="34" charset="0"/>
                <a:hlinkClick r:id="rId3"/>
              </a:rPr>
              <a:t>http://</a:t>
            </a:r>
            <a:r>
              <a:rPr lang="en-US" sz="1600" dirty="0" smtClean="0">
                <a:solidFill>
                  <a:srgbClr val="0070C0"/>
                </a:solidFill>
                <a:latin typeface="Arial" pitchFamily="34" charset="0"/>
                <a:cs typeface="Arial" pitchFamily="34" charset="0"/>
                <a:hlinkClick r:id="rId3"/>
              </a:rPr>
              <a:t>www.bls.gov/ooh/education-training-and-library/preschool-teachers.htm</a:t>
            </a:r>
            <a:endParaRPr lang="en-US" sz="1600" dirty="0" smtClean="0">
              <a:solidFill>
                <a:srgbClr val="0070C0"/>
              </a:solidFill>
              <a:latin typeface="Arial" pitchFamily="34" charset="0"/>
              <a:cs typeface="Arial" pitchFamily="34" charset="0"/>
            </a:endParaRPr>
          </a:p>
          <a:p>
            <a:pPr>
              <a:buFont typeface="Wingdings" pitchFamily="2" charset="2"/>
              <a:buChar char=""/>
            </a:pPr>
            <a:endParaRPr lang="en-US" sz="1600" dirty="0">
              <a:solidFill>
                <a:srgbClr val="0070C0"/>
              </a:solidFill>
              <a:latin typeface="Arial" pitchFamily="34" charset="0"/>
              <a:cs typeface="Arial" pitchFamily="34" charset="0"/>
            </a:endParaRPr>
          </a:p>
        </p:txBody>
      </p:sp>
      <p:sp>
        <p:nvSpPr>
          <p:cNvPr id="4" name="Rectangle 3"/>
          <p:cNvSpPr/>
          <p:nvPr/>
        </p:nvSpPr>
        <p:spPr>
          <a:xfrm>
            <a:off x="2667000" y="381000"/>
            <a:ext cx="365234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Works Cited</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074" name="Picture 2"/>
          <p:cNvPicPr>
            <a:picLocks noChangeAspect="1" noChangeArrowheads="1"/>
          </p:cNvPicPr>
          <p:nvPr/>
        </p:nvPicPr>
        <p:blipFill>
          <a:blip r:embed="rId4" cstate="print"/>
          <a:srcRect/>
          <a:stretch>
            <a:fillRect/>
          </a:stretch>
        </p:blipFill>
        <p:spPr bwMode="auto">
          <a:xfrm>
            <a:off x="1600200" y="3052763"/>
            <a:ext cx="5334000" cy="220503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1400" dirty="0" smtClean="0">
                <a:solidFill>
                  <a:srgbClr val="002060"/>
                </a:solidFill>
                <a:latin typeface="Arial" pitchFamily="34" charset="0"/>
                <a:cs typeface="Arial" pitchFamily="34" charset="0"/>
              </a:rPr>
              <a:t>	</a:t>
            </a:r>
            <a:r>
              <a:rPr lang="en-US" sz="1600" dirty="0" smtClean="0">
                <a:solidFill>
                  <a:srgbClr val="0070C0"/>
                </a:solidFill>
                <a:latin typeface="Arial" pitchFamily="34" charset="0"/>
                <a:cs typeface="Arial" pitchFamily="34" charset="0"/>
              </a:rPr>
              <a:t>To help a kid gain the skills to lead a successful life and leave a lasting impact on them must be very satisfying. That is one of the many reasons why I want to become a Head Start Teacher. Ever since I can remember, I have wanted to be a preschool teacher. However, it was not until my mom got a job as a Head Start teacher that I got specific. I have been to work with my mom a few times, and the kids are so lovable and seem like normal three and four year olds. So when my mom told me that there was more to Head Start then what meets the eye, I was curious. She told me that the Head Start program was a preschool dedicated to low income families that could not afford to go to a regular preschool. From that moment on, I knew that I wanted to help kids gain the skills they will need later on that their families may not be able to teach them. In this presentation, I will be researching the different aspects of becoming and living as a Head Start Teacher, such as the nature of work, working conditions, training, qualifications, and advancements, job outlook/employment, earnings, and my backup career.</a:t>
            </a:r>
            <a:endParaRPr lang="en-US" sz="1400" dirty="0">
              <a:solidFill>
                <a:srgbClr val="0070C0"/>
              </a:solidFill>
              <a:latin typeface="Arial" pitchFamily="34" charset="0"/>
              <a:cs typeface="Arial" pitchFamily="34" charset="0"/>
            </a:endParaRPr>
          </a:p>
        </p:txBody>
      </p:sp>
      <p:sp>
        <p:nvSpPr>
          <p:cNvPr id="5" name="Rectangle 4"/>
          <p:cNvSpPr/>
          <p:nvPr/>
        </p:nvSpPr>
        <p:spPr>
          <a:xfrm>
            <a:off x="2590800" y="457200"/>
            <a:ext cx="377334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Introduction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3" descr="ctf pp.jpg"/>
          <p:cNvPicPr>
            <a:picLocks noChangeAspect="1"/>
          </p:cNvPicPr>
          <p:nvPr/>
        </p:nvPicPr>
        <p:blipFill>
          <a:blip r:embed="rId2" cstate="print"/>
          <a:stretch>
            <a:fillRect/>
          </a:stretch>
        </p:blipFill>
        <p:spPr>
          <a:xfrm>
            <a:off x="7086600" y="5105400"/>
            <a:ext cx="1543050" cy="15335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a:buFont typeface="Wingdings" pitchFamily="2" charset="2"/>
              <a:buChar char=""/>
            </a:pPr>
            <a:r>
              <a:rPr lang="en-US" sz="1800" dirty="0" smtClean="0">
                <a:solidFill>
                  <a:srgbClr val="0070C0"/>
                </a:solidFill>
              </a:rPr>
              <a:t>Work with children in groups or one on one, depending on the needs of children and the subject matter</a:t>
            </a:r>
          </a:p>
          <a:p>
            <a:pPr>
              <a:buFont typeface="Wingdings" pitchFamily="2" charset="2"/>
              <a:buChar char=""/>
            </a:pPr>
            <a:endParaRPr lang="en-US" sz="1800" dirty="0" smtClean="0">
              <a:solidFill>
                <a:srgbClr val="0070C0"/>
              </a:solidFill>
            </a:endParaRPr>
          </a:p>
          <a:p>
            <a:pPr>
              <a:buFont typeface="Wingdings" pitchFamily="2" charset="2"/>
              <a:buChar char=""/>
            </a:pPr>
            <a:r>
              <a:rPr lang="en-US" sz="1800" dirty="0" smtClean="0">
                <a:solidFill>
                  <a:srgbClr val="0070C0"/>
                </a:solidFill>
              </a:rPr>
              <a:t>Develop schedules and routines to ensure children have enough physical activity, rest, and playtime</a:t>
            </a:r>
          </a:p>
          <a:p>
            <a:pPr>
              <a:buFont typeface="Wingdings" pitchFamily="2" charset="2"/>
              <a:buChar char=""/>
            </a:pPr>
            <a:endParaRPr lang="en-US" sz="1800" dirty="0" smtClean="0">
              <a:solidFill>
                <a:srgbClr val="0070C0"/>
              </a:solidFill>
            </a:endParaRPr>
          </a:p>
          <a:p>
            <a:pPr>
              <a:buFont typeface="Wingdings" pitchFamily="2" charset="2"/>
              <a:buChar char=""/>
            </a:pPr>
            <a:r>
              <a:rPr lang="en-US" sz="1800" u="sng" dirty="0" smtClean="0">
                <a:solidFill>
                  <a:srgbClr val="0070C0"/>
                </a:solidFill>
              </a:rPr>
              <a:t>Watch for signs of emotional or developmental problems in children and bring problems to the attention of parents</a:t>
            </a:r>
          </a:p>
          <a:p>
            <a:pPr>
              <a:buFont typeface="Wingdings" pitchFamily="2" charset="2"/>
              <a:buChar char=""/>
            </a:pPr>
            <a:endParaRPr lang="en-US" sz="1800" dirty="0" smtClean="0">
              <a:solidFill>
                <a:srgbClr val="0070C0"/>
              </a:solidFill>
            </a:endParaRPr>
          </a:p>
          <a:p>
            <a:pPr>
              <a:buFont typeface="Wingdings" pitchFamily="2" charset="2"/>
              <a:buChar char=""/>
            </a:pPr>
            <a:r>
              <a:rPr lang="en-US" sz="1800" b="1" dirty="0" smtClean="0">
                <a:solidFill>
                  <a:srgbClr val="0070C0"/>
                </a:solidFill>
              </a:rPr>
              <a:t>Plan and carry out a curriculum that targets different areas of child development, such as language, motor, and social skills</a:t>
            </a:r>
          </a:p>
          <a:p>
            <a:pPr>
              <a:buFont typeface="Wingdings" pitchFamily="2" charset="2"/>
              <a:buChar char=""/>
            </a:pPr>
            <a:endParaRPr lang="en-US" sz="1800" b="1" dirty="0" smtClean="0">
              <a:solidFill>
                <a:srgbClr val="0070C0"/>
              </a:solidFill>
            </a:endParaRPr>
          </a:p>
          <a:p>
            <a:pPr>
              <a:buFont typeface="Wingdings" pitchFamily="2" charset="2"/>
              <a:buChar char=""/>
            </a:pPr>
            <a:r>
              <a:rPr lang="en-US" sz="1800" b="1" dirty="0" smtClean="0">
                <a:solidFill>
                  <a:srgbClr val="0070C0"/>
                </a:solidFill>
              </a:rPr>
              <a:t>Prepare children for kindergarten by introducing concepts they will explore further in kindergarten and elementary school</a:t>
            </a:r>
            <a:endParaRPr lang="en-US" sz="1800" b="1" dirty="0" smtClean="0">
              <a:solidFill>
                <a:srgbClr val="768CFC"/>
              </a:solidFill>
            </a:endParaRPr>
          </a:p>
          <a:p>
            <a:pPr>
              <a:buFont typeface="Wingdings" pitchFamily="2" charset="2"/>
              <a:buChar char="v"/>
            </a:pPr>
            <a:endParaRPr lang="en-US" sz="1800" dirty="0" smtClean="0">
              <a:solidFill>
                <a:srgbClr val="002060"/>
              </a:solidFill>
              <a:latin typeface="Arial" pitchFamily="34" charset="0"/>
              <a:cs typeface="Arial" pitchFamily="34" charset="0"/>
            </a:endParaRPr>
          </a:p>
        </p:txBody>
      </p:sp>
      <p:sp>
        <p:nvSpPr>
          <p:cNvPr id="7" name="Rectangle 6"/>
          <p:cNvSpPr/>
          <p:nvPr/>
        </p:nvSpPr>
        <p:spPr>
          <a:xfrm>
            <a:off x="2133600" y="457200"/>
            <a:ext cx="463344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Nature of Work</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descr="ctf pp.jpg"/>
          <p:cNvPicPr>
            <a:picLocks noChangeAspect="1"/>
          </p:cNvPicPr>
          <p:nvPr/>
        </p:nvPicPr>
        <p:blipFill>
          <a:blip r:embed="rId2" cstate="print"/>
          <a:stretch>
            <a:fillRect/>
          </a:stretch>
        </p:blipFill>
        <p:spPr>
          <a:xfrm>
            <a:off x="685800" y="457200"/>
            <a:ext cx="1246739" cy="106203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
            </a:pPr>
            <a:r>
              <a:rPr lang="en-US" sz="1800" dirty="0" smtClean="0">
                <a:solidFill>
                  <a:srgbClr val="0070C0"/>
                </a:solidFill>
                <a:latin typeface="Arial" pitchFamily="34" charset="0"/>
                <a:cs typeface="Arial" pitchFamily="34" charset="0"/>
              </a:rPr>
              <a:t>Physical and Mental- hands on activities and a lot of problem solving</a:t>
            </a:r>
          </a:p>
          <a:p>
            <a:pPr>
              <a:buFont typeface="Wingdings" pitchFamily="2" charset="2"/>
              <a:buChar char=""/>
            </a:pPr>
            <a:endParaRPr lang="en-US" sz="1800" dirty="0" smtClean="0">
              <a:solidFill>
                <a:srgbClr val="0070C0"/>
              </a:solidFill>
              <a:latin typeface="Arial" pitchFamily="34" charset="0"/>
              <a:cs typeface="Arial" pitchFamily="34" charset="0"/>
            </a:endParaRPr>
          </a:p>
          <a:p>
            <a:pPr>
              <a:buFont typeface="Wingdings" pitchFamily="2" charset="2"/>
              <a:buChar char=""/>
            </a:pPr>
            <a:r>
              <a:rPr lang="en-US" sz="1800" dirty="0" smtClean="0">
                <a:solidFill>
                  <a:srgbClr val="0070C0"/>
                </a:solidFill>
                <a:latin typeface="Arial" pitchFamily="34" charset="0"/>
                <a:cs typeface="Arial" pitchFamily="34" charset="0"/>
              </a:rPr>
              <a:t>Indoor and Outdoor- classroom is indoors but there might be playtime outside</a:t>
            </a:r>
          </a:p>
          <a:p>
            <a:pPr>
              <a:buFont typeface="Wingdings" pitchFamily="2" charset="2"/>
              <a:buChar char=""/>
            </a:pPr>
            <a:endParaRPr lang="en-US" sz="1800" dirty="0" smtClean="0">
              <a:solidFill>
                <a:srgbClr val="0070C0"/>
              </a:solidFill>
              <a:latin typeface="Arial" pitchFamily="34" charset="0"/>
              <a:cs typeface="Arial" pitchFamily="34" charset="0"/>
            </a:endParaRPr>
          </a:p>
          <a:p>
            <a:pPr>
              <a:buFont typeface="Wingdings" pitchFamily="2" charset="2"/>
              <a:buChar char=""/>
            </a:pPr>
            <a:r>
              <a:rPr lang="en-US" sz="1800" dirty="0" smtClean="0">
                <a:solidFill>
                  <a:srgbClr val="0070C0"/>
                </a:solidFill>
                <a:latin typeface="Arial" pitchFamily="34" charset="0"/>
                <a:cs typeface="Arial" pitchFamily="34" charset="0"/>
              </a:rPr>
              <a:t>Hours- typically 7 a.m. to 3 p.m.</a:t>
            </a:r>
          </a:p>
          <a:p>
            <a:pPr>
              <a:buFont typeface="Wingdings" pitchFamily="2" charset="2"/>
              <a:buChar char=""/>
            </a:pPr>
            <a:endParaRPr lang="en-US" sz="1800" dirty="0" smtClean="0">
              <a:solidFill>
                <a:srgbClr val="0070C0"/>
              </a:solidFill>
              <a:latin typeface="Arial" pitchFamily="34" charset="0"/>
              <a:cs typeface="Arial" pitchFamily="34" charset="0"/>
            </a:endParaRPr>
          </a:p>
          <a:p>
            <a:pPr>
              <a:buFont typeface="Wingdings" pitchFamily="2" charset="2"/>
              <a:buChar char=""/>
            </a:pPr>
            <a:r>
              <a:rPr lang="en-US" sz="1800" dirty="0" smtClean="0">
                <a:solidFill>
                  <a:srgbClr val="0070C0"/>
                </a:solidFill>
                <a:latin typeface="Arial" pitchFamily="34" charset="0"/>
                <a:cs typeface="Arial" pitchFamily="34" charset="0"/>
              </a:rPr>
              <a:t>Holiday breaks, two months off in summer</a:t>
            </a:r>
          </a:p>
          <a:p>
            <a:pPr>
              <a:buFont typeface="Wingdings" pitchFamily="2" charset="2"/>
              <a:buChar char=""/>
            </a:pPr>
            <a:endParaRPr lang="en-US" sz="1800" dirty="0" smtClean="0">
              <a:solidFill>
                <a:srgbClr val="0070C0"/>
              </a:solidFill>
              <a:latin typeface="Arial" pitchFamily="34" charset="0"/>
              <a:cs typeface="Arial" pitchFamily="34" charset="0"/>
            </a:endParaRPr>
          </a:p>
          <a:p>
            <a:pPr>
              <a:buFont typeface="Wingdings" pitchFamily="2" charset="2"/>
              <a:buChar char=""/>
            </a:pPr>
            <a:r>
              <a:rPr lang="en-US" sz="1800" dirty="0" smtClean="0">
                <a:solidFill>
                  <a:srgbClr val="0070C0"/>
                </a:solidFill>
                <a:latin typeface="Arial" pitchFamily="34" charset="0"/>
                <a:cs typeface="Arial" pitchFamily="34" charset="0"/>
              </a:rPr>
              <a:t>Work Environment- classroom found in public or private schools, child care centers, and religious or charitable organizations</a:t>
            </a:r>
            <a:endParaRPr lang="en-US" sz="1800" dirty="0">
              <a:solidFill>
                <a:srgbClr val="0070C0"/>
              </a:solidFill>
              <a:latin typeface="Arial" pitchFamily="34" charset="0"/>
              <a:cs typeface="Arial" pitchFamily="34" charset="0"/>
            </a:endParaRPr>
          </a:p>
        </p:txBody>
      </p:sp>
      <p:sp>
        <p:nvSpPr>
          <p:cNvPr id="5" name="Rectangle 4"/>
          <p:cNvSpPr/>
          <p:nvPr/>
        </p:nvSpPr>
        <p:spPr>
          <a:xfrm>
            <a:off x="1447800" y="457200"/>
            <a:ext cx="584666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Working Conditions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Picture 5" descr="ctf pp.jpg"/>
          <p:cNvPicPr>
            <a:picLocks noChangeAspect="1"/>
          </p:cNvPicPr>
          <p:nvPr/>
        </p:nvPicPr>
        <p:blipFill>
          <a:blip r:embed="rId2" cstate="print"/>
          <a:stretch>
            <a:fillRect/>
          </a:stretch>
        </p:blipFill>
        <p:spPr>
          <a:xfrm>
            <a:off x="5867400" y="5105400"/>
            <a:ext cx="2071688" cy="137861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62200"/>
            <a:ext cx="7848600" cy="4343400"/>
          </a:xfrm>
        </p:spPr>
        <p:txBody>
          <a:bodyPr>
            <a:normAutofit/>
          </a:bodyPr>
          <a:lstStyle/>
          <a:p>
            <a:pPr>
              <a:buFont typeface="Wingdings" pitchFamily="2" charset="2"/>
              <a:buChar char=""/>
            </a:pPr>
            <a:r>
              <a:rPr lang="en-US" sz="1600" dirty="0" smtClean="0">
                <a:solidFill>
                  <a:srgbClr val="0070C0"/>
                </a:solidFill>
                <a:latin typeface="Arial" pitchFamily="34" charset="0"/>
                <a:cs typeface="Arial" pitchFamily="34" charset="0"/>
              </a:rPr>
              <a:t>Need at least an associates’ degree.</a:t>
            </a:r>
          </a:p>
          <a:p>
            <a:pPr>
              <a:buFont typeface="Wingdings" pitchFamily="2" charset="2"/>
              <a:buChar char=""/>
            </a:pPr>
            <a:r>
              <a:rPr lang="en-US" sz="1600" dirty="0" smtClean="0">
                <a:solidFill>
                  <a:srgbClr val="0070C0"/>
                </a:solidFill>
                <a:latin typeface="Arial" pitchFamily="34" charset="0"/>
                <a:cs typeface="Arial" pitchFamily="34" charset="0"/>
              </a:rPr>
              <a:t>Many want bachelors’ degree.</a:t>
            </a:r>
          </a:p>
          <a:p>
            <a:pPr>
              <a:buFont typeface="Wingdings" pitchFamily="2" charset="2"/>
              <a:buChar char=""/>
            </a:pPr>
            <a:r>
              <a:rPr lang="en-US" sz="1600" dirty="0" smtClean="0">
                <a:solidFill>
                  <a:srgbClr val="0070C0"/>
                </a:solidFill>
                <a:latin typeface="Arial" pitchFamily="34" charset="0"/>
                <a:cs typeface="Arial" pitchFamily="34" charset="0"/>
              </a:rPr>
              <a:t>Recognized certification such as the Child Care Professional or Child Development Associate</a:t>
            </a:r>
          </a:p>
          <a:p>
            <a:pPr>
              <a:buFont typeface="Wingdings" pitchFamily="2" charset="2"/>
              <a:buChar char=""/>
            </a:pPr>
            <a:r>
              <a:rPr lang="en-US" sz="1600" dirty="0" smtClean="0">
                <a:solidFill>
                  <a:srgbClr val="0070C0"/>
                </a:solidFill>
                <a:latin typeface="Arial" pitchFamily="34" charset="0"/>
                <a:cs typeface="Arial" pitchFamily="34" charset="0"/>
              </a:rPr>
              <a:t>Licensed </a:t>
            </a:r>
          </a:p>
          <a:p>
            <a:pPr>
              <a:buFont typeface="Wingdings" pitchFamily="2" charset="2"/>
              <a:buChar char=""/>
            </a:pPr>
            <a:r>
              <a:rPr lang="en-US" sz="1600" dirty="0" smtClean="0">
                <a:solidFill>
                  <a:srgbClr val="0070C0"/>
                </a:solidFill>
                <a:latin typeface="Arial" pitchFamily="34" charset="0"/>
                <a:cs typeface="Arial" pitchFamily="34" charset="0"/>
              </a:rPr>
              <a:t>Usually need experience as a teacher assistant or child care worker</a:t>
            </a:r>
          </a:p>
          <a:p>
            <a:pPr>
              <a:buFont typeface="Wingdings" pitchFamily="2" charset="2"/>
              <a:buChar char=""/>
            </a:pPr>
            <a:r>
              <a:rPr lang="en-US" sz="1600" dirty="0" smtClean="0">
                <a:solidFill>
                  <a:srgbClr val="0070C0"/>
                </a:solidFill>
                <a:latin typeface="Arial" pitchFamily="34" charset="0"/>
                <a:cs typeface="Arial" pitchFamily="34" charset="0"/>
              </a:rPr>
              <a:t>Can work up to lead teacher</a:t>
            </a:r>
          </a:p>
          <a:p>
            <a:pPr>
              <a:buFont typeface="Wingdings" pitchFamily="2" charset="2"/>
              <a:buChar char=""/>
            </a:pPr>
            <a:r>
              <a:rPr lang="en-US" sz="1600" dirty="0" smtClean="0">
                <a:solidFill>
                  <a:srgbClr val="0070C0"/>
                </a:solidFill>
                <a:latin typeface="Arial" pitchFamily="34" charset="0"/>
                <a:cs typeface="Arial" pitchFamily="34" charset="0"/>
              </a:rPr>
              <a:t>Qualities- creativity, patience, people skills, instructional skills, and communication skills</a:t>
            </a:r>
          </a:p>
          <a:p>
            <a:pPr>
              <a:buFont typeface="Wingdings" pitchFamily="2" charset="2"/>
              <a:buChar char=""/>
            </a:pPr>
            <a:r>
              <a:rPr lang="en-US" sz="1600" dirty="0" smtClean="0">
                <a:solidFill>
                  <a:srgbClr val="0070C0"/>
                </a:solidFill>
                <a:latin typeface="Arial" pitchFamily="34" charset="0"/>
                <a:cs typeface="Arial" pitchFamily="34" charset="0"/>
              </a:rPr>
              <a:t>Take Early Childhood and Web Design classes in high school</a:t>
            </a:r>
          </a:p>
          <a:p>
            <a:pPr>
              <a:buFont typeface="Wingdings" pitchFamily="2" charset="2"/>
              <a:buChar char=""/>
            </a:pPr>
            <a:r>
              <a:rPr lang="en-US" sz="1600" dirty="0" smtClean="0">
                <a:solidFill>
                  <a:srgbClr val="0070C0"/>
                </a:solidFill>
                <a:latin typeface="Arial" pitchFamily="34" charset="0"/>
                <a:cs typeface="Arial" pitchFamily="34" charset="0"/>
              </a:rPr>
              <a:t>Go to Central Michigan University and earn bachelors degree</a:t>
            </a:r>
          </a:p>
          <a:p>
            <a:pPr>
              <a:buFont typeface="Wingdings" pitchFamily="2" charset="2"/>
              <a:buChar char="v"/>
            </a:pPr>
            <a:endParaRPr lang="en-US" sz="1600" dirty="0">
              <a:solidFill>
                <a:srgbClr val="0070C0"/>
              </a:solidFill>
              <a:latin typeface="Arial" pitchFamily="34" charset="0"/>
              <a:cs typeface="Arial" pitchFamily="34" charset="0"/>
            </a:endParaRPr>
          </a:p>
        </p:txBody>
      </p:sp>
      <p:sp>
        <p:nvSpPr>
          <p:cNvPr id="4" name="Rectangle 3"/>
          <p:cNvSpPr/>
          <p:nvPr/>
        </p:nvSpPr>
        <p:spPr>
          <a:xfrm>
            <a:off x="838200" y="381000"/>
            <a:ext cx="6968831"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Training, Qualifications,</a:t>
            </a:r>
          </a:p>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Advancement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descr="ctf pp.jpg"/>
          <p:cNvPicPr>
            <a:picLocks noChangeAspect="1"/>
          </p:cNvPicPr>
          <p:nvPr/>
        </p:nvPicPr>
        <p:blipFill>
          <a:blip r:embed="rId2" cstate="print"/>
          <a:stretch>
            <a:fillRect/>
          </a:stretch>
        </p:blipFill>
        <p:spPr>
          <a:xfrm>
            <a:off x="6934200" y="4800600"/>
            <a:ext cx="1905000" cy="1905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
            </a:pPr>
            <a:r>
              <a:rPr lang="en-US" sz="1600" dirty="0" smtClean="0">
                <a:solidFill>
                  <a:srgbClr val="0070C0"/>
                </a:solidFill>
                <a:latin typeface="Arial" pitchFamily="34" charset="0"/>
                <a:cs typeface="Arial" pitchFamily="34" charset="0"/>
              </a:rPr>
              <a:t>Employment Rate- subject to increase by 20% in next eight years</a:t>
            </a:r>
          </a:p>
          <a:p>
            <a:pPr>
              <a:buFont typeface="Wingdings" pitchFamily="2" charset="2"/>
              <a:buChar char=""/>
            </a:pPr>
            <a:endParaRPr lang="en-US" sz="1600" dirty="0" smtClean="0">
              <a:solidFill>
                <a:srgbClr val="0070C0"/>
              </a:solidFill>
              <a:latin typeface="Arial" pitchFamily="34" charset="0"/>
              <a:cs typeface="Arial" pitchFamily="34" charset="0"/>
            </a:endParaRPr>
          </a:p>
          <a:p>
            <a:pPr>
              <a:buFont typeface="Wingdings" pitchFamily="2" charset="2"/>
              <a:buChar char=""/>
            </a:pPr>
            <a:r>
              <a:rPr lang="en-US" sz="1600" dirty="0" smtClean="0">
                <a:solidFill>
                  <a:srgbClr val="0070C0"/>
                </a:solidFill>
                <a:latin typeface="Arial" pitchFamily="34" charset="0"/>
                <a:cs typeface="Arial" pitchFamily="34" charset="0"/>
              </a:rPr>
              <a:t>Increasing demands for teachers due to numbers of children ages three to five</a:t>
            </a:r>
          </a:p>
          <a:p>
            <a:pPr>
              <a:buFont typeface="Wingdings" pitchFamily="2" charset="2"/>
              <a:buChar char=""/>
            </a:pPr>
            <a:endParaRPr lang="en-US" sz="1600" dirty="0" smtClean="0">
              <a:solidFill>
                <a:srgbClr val="0070C0"/>
              </a:solidFill>
              <a:latin typeface="Arial" pitchFamily="34" charset="0"/>
              <a:cs typeface="Arial" pitchFamily="34" charset="0"/>
            </a:endParaRPr>
          </a:p>
          <a:p>
            <a:pPr>
              <a:buFont typeface="Wingdings" pitchFamily="2" charset="2"/>
              <a:buChar char=""/>
            </a:pPr>
            <a:r>
              <a:rPr lang="en-US" sz="1600" dirty="0" smtClean="0">
                <a:solidFill>
                  <a:srgbClr val="0070C0"/>
                </a:solidFill>
                <a:latin typeface="Arial" pitchFamily="34" charset="0"/>
                <a:cs typeface="Arial" pitchFamily="34" charset="0"/>
              </a:rPr>
              <a:t>Stay in Michigan, go to school, gain experience by student teaching</a:t>
            </a:r>
          </a:p>
          <a:p>
            <a:pPr>
              <a:buFont typeface="Wingdings" pitchFamily="2" charset="2"/>
              <a:buChar char=""/>
            </a:pPr>
            <a:endParaRPr lang="en-US" sz="1600" dirty="0" smtClean="0">
              <a:solidFill>
                <a:srgbClr val="0070C0"/>
              </a:solidFill>
              <a:latin typeface="Arial" pitchFamily="34" charset="0"/>
              <a:cs typeface="Arial" pitchFamily="34" charset="0"/>
            </a:endParaRPr>
          </a:p>
          <a:p>
            <a:pPr>
              <a:buFont typeface="Wingdings" pitchFamily="2" charset="2"/>
              <a:buChar char=""/>
            </a:pPr>
            <a:r>
              <a:rPr lang="en-US" sz="1600" dirty="0" smtClean="0">
                <a:solidFill>
                  <a:srgbClr val="0070C0"/>
                </a:solidFill>
                <a:latin typeface="Arial" pitchFamily="34" charset="0"/>
                <a:cs typeface="Arial" pitchFamily="34" charset="0"/>
              </a:rPr>
              <a:t>Move to Petoskey, get hired there</a:t>
            </a:r>
          </a:p>
          <a:p>
            <a:pPr>
              <a:buNone/>
            </a:pPr>
            <a:endParaRPr lang="en-US" sz="1600" dirty="0" smtClean="0">
              <a:solidFill>
                <a:srgbClr val="0070C0"/>
              </a:solidFill>
              <a:latin typeface="Arial" pitchFamily="34" charset="0"/>
              <a:cs typeface="Arial" pitchFamily="34" charset="0"/>
            </a:endParaRPr>
          </a:p>
          <a:p>
            <a:pPr>
              <a:buNone/>
            </a:pPr>
            <a:endParaRPr lang="en-US" sz="1600" dirty="0" smtClean="0">
              <a:solidFill>
                <a:srgbClr val="0070C0"/>
              </a:solidFill>
              <a:latin typeface="Arial" pitchFamily="34" charset="0"/>
              <a:cs typeface="Arial" pitchFamily="34" charset="0"/>
            </a:endParaRPr>
          </a:p>
          <a:p>
            <a:pPr>
              <a:buFont typeface="Wingdings" pitchFamily="2" charset="2"/>
              <a:buChar char="v"/>
            </a:pPr>
            <a:endParaRPr lang="en-US" sz="1600" dirty="0" smtClean="0">
              <a:solidFill>
                <a:srgbClr val="0070C0"/>
              </a:solidFill>
              <a:latin typeface="Arial" pitchFamily="34" charset="0"/>
              <a:cs typeface="Arial" pitchFamily="34" charset="0"/>
            </a:endParaRPr>
          </a:p>
          <a:p>
            <a:pPr>
              <a:buFont typeface="Wingdings" pitchFamily="2" charset="2"/>
              <a:buChar char="v"/>
            </a:pPr>
            <a:endParaRPr lang="en-US" sz="1600" dirty="0">
              <a:solidFill>
                <a:srgbClr val="0070C0"/>
              </a:solidFill>
              <a:latin typeface="Arial" pitchFamily="34" charset="0"/>
              <a:cs typeface="Arial" pitchFamily="34" charset="0"/>
            </a:endParaRPr>
          </a:p>
        </p:txBody>
      </p:sp>
      <p:sp>
        <p:nvSpPr>
          <p:cNvPr id="4" name="Rectangle 3"/>
          <p:cNvSpPr/>
          <p:nvPr/>
        </p:nvSpPr>
        <p:spPr>
          <a:xfrm>
            <a:off x="609600" y="381000"/>
            <a:ext cx="759451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Job Outlook/Employment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p:cNvPicPr>
            <a:picLocks noChangeAspect="1" noChangeArrowheads="1"/>
          </p:cNvPicPr>
          <p:nvPr/>
        </p:nvPicPr>
        <p:blipFill>
          <a:blip r:embed="rId2" cstate="print"/>
          <a:srcRect/>
          <a:stretch>
            <a:fillRect/>
          </a:stretch>
        </p:blipFill>
        <p:spPr bwMode="auto">
          <a:xfrm>
            <a:off x="4419600" y="3352800"/>
            <a:ext cx="4343400" cy="31813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
            </a:pPr>
            <a:r>
              <a:rPr lang="en-US" sz="1600" dirty="0" smtClean="0">
                <a:solidFill>
                  <a:srgbClr val="0070C0"/>
                </a:solidFill>
                <a:latin typeface="Arial" pitchFamily="34" charset="0"/>
                <a:cs typeface="Arial" pitchFamily="34" charset="0"/>
              </a:rPr>
              <a:t>Lifestyle Goals- </a:t>
            </a:r>
            <a:r>
              <a:rPr lang="en-US" sz="1600" dirty="0" smtClean="0">
                <a:solidFill>
                  <a:srgbClr val="0070C0"/>
                </a:solidFill>
                <a:latin typeface="Arial" pitchFamily="34" charset="0"/>
                <a:cs typeface="Arial" pitchFamily="34" charset="0"/>
              </a:rPr>
              <a:t>live in Petoskey, have kids</a:t>
            </a:r>
            <a:endParaRPr lang="en-US" sz="1600" dirty="0" smtClean="0">
              <a:solidFill>
                <a:srgbClr val="0070C0"/>
              </a:solidFill>
              <a:latin typeface="Arial" pitchFamily="34" charset="0"/>
              <a:cs typeface="Arial" pitchFamily="34" charset="0"/>
            </a:endParaRPr>
          </a:p>
          <a:p>
            <a:pPr>
              <a:buFont typeface="Wingdings" pitchFamily="2" charset="2"/>
              <a:buChar char=""/>
            </a:pPr>
            <a:endParaRPr lang="en-US" sz="1600" dirty="0" smtClean="0">
              <a:solidFill>
                <a:srgbClr val="0070C0"/>
              </a:solidFill>
              <a:latin typeface="Arial" pitchFamily="34" charset="0"/>
              <a:cs typeface="Arial" pitchFamily="34" charset="0"/>
            </a:endParaRPr>
          </a:p>
          <a:p>
            <a:pPr>
              <a:buFont typeface="Wingdings" pitchFamily="2" charset="2"/>
              <a:buChar char=""/>
            </a:pPr>
            <a:r>
              <a:rPr lang="en-US" sz="1600" dirty="0" smtClean="0">
                <a:solidFill>
                  <a:srgbClr val="0070C0"/>
                </a:solidFill>
                <a:latin typeface="Arial" pitchFamily="34" charset="0"/>
                <a:cs typeface="Arial" pitchFamily="34" charset="0"/>
              </a:rPr>
              <a:t>Average Earnings- $25,700 a year</a:t>
            </a:r>
          </a:p>
          <a:p>
            <a:pPr>
              <a:buFont typeface="Wingdings" pitchFamily="2" charset="2"/>
              <a:buChar char=""/>
            </a:pPr>
            <a:endParaRPr lang="en-US" sz="1600" dirty="0" smtClean="0">
              <a:solidFill>
                <a:srgbClr val="0070C0"/>
              </a:solidFill>
              <a:latin typeface="Arial" pitchFamily="34" charset="0"/>
              <a:cs typeface="Arial" pitchFamily="34" charset="0"/>
            </a:endParaRPr>
          </a:p>
          <a:p>
            <a:pPr>
              <a:buFont typeface="Wingdings" pitchFamily="2" charset="2"/>
              <a:buChar char=""/>
            </a:pPr>
            <a:r>
              <a:rPr lang="en-US" sz="1600" dirty="0" smtClean="0">
                <a:solidFill>
                  <a:srgbClr val="0070C0"/>
                </a:solidFill>
                <a:latin typeface="Arial" pitchFamily="34" charset="0"/>
                <a:cs typeface="Arial" pitchFamily="34" charset="0"/>
              </a:rPr>
              <a:t>Not high pay</a:t>
            </a:r>
          </a:p>
          <a:p>
            <a:pPr>
              <a:buFont typeface="Wingdings" pitchFamily="2" charset="2"/>
              <a:buChar char=""/>
            </a:pPr>
            <a:endParaRPr lang="en-US" sz="1600" dirty="0" smtClean="0">
              <a:solidFill>
                <a:srgbClr val="0070C0"/>
              </a:solidFill>
              <a:latin typeface="Arial" pitchFamily="34" charset="0"/>
              <a:cs typeface="Arial" pitchFamily="34" charset="0"/>
            </a:endParaRPr>
          </a:p>
          <a:p>
            <a:pPr>
              <a:buFont typeface="Wingdings" pitchFamily="2" charset="2"/>
              <a:buChar char=""/>
            </a:pPr>
            <a:r>
              <a:rPr lang="en-US" sz="1600" dirty="0" smtClean="0">
                <a:solidFill>
                  <a:srgbClr val="0070C0"/>
                </a:solidFill>
                <a:latin typeface="Arial" pitchFamily="34" charset="0"/>
                <a:cs typeface="Arial" pitchFamily="34" charset="0"/>
              </a:rPr>
              <a:t>First Purchase- a house on Lake Michigan in Petoskey</a:t>
            </a:r>
          </a:p>
          <a:p>
            <a:pPr>
              <a:buFont typeface="Wingdings" pitchFamily="2" charset="2"/>
              <a:buChar char="v"/>
            </a:pPr>
            <a:endParaRPr lang="en-US" sz="1600" dirty="0">
              <a:solidFill>
                <a:srgbClr val="0070C0"/>
              </a:solidFill>
              <a:latin typeface="Arial" pitchFamily="34" charset="0"/>
              <a:cs typeface="Arial" pitchFamily="34" charset="0"/>
            </a:endParaRPr>
          </a:p>
        </p:txBody>
      </p:sp>
      <p:sp>
        <p:nvSpPr>
          <p:cNvPr id="4" name="Rectangle 3"/>
          <p:cNvSpPr/>
          <p:nvPr/>
        </p:nvSpPr>
        <p:spPr>
          <a:xfrm>
            <a:off x="3124200" y="381000"/>
            <a:ext cx="262014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Earnings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p:cNvPicPr>
            <a:picLocks noChangeAspect="1" noChangeArrowheads="1"/>
          </p:cNvPicPr>
          <p:nvPr/>
        </p:nvPicPr>
        <p:blipFill>
          <a:blip r:embed="rId2" cstate="print"/>
          <a:srcRect/>
          <a:stretch>
            <a:fillRect/>
          </a:stretch>
        </p:blipFill>
        <p:spPr bwMode="auto">
          <a:xfrm>
            <a:off x="5181600" y="3962400"/>
            <a:ext cx="3390900" cy="246137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lnSpcReduction="10000"/>
          </a:bodyPr>
          <a:lstStyle/>
          <a:p>
            <a:pPr>
              <a:buFont typeface="Wingdings" pitchFamily="2" charset="2"/>
              <a:buChar char=""/>
            </a:pPr>
            <a:r>
              <a:rPr lang="en-US" sz="1600" dirty="0" smtClean="0">
                <a:solidFill>
                  <a:srgbClr val="0070C0"/>
                </a:solidFill>
                <a:latin typeface="Arial" pitchFamily="34" charset="0"/>
                <a:cs typeface="Arial" pitchFamily="34" charset="0"/>
              </a:rPr>
              <a:t>Physical Therapist</a:t>
            </a:r>
          </a:p>
          <a:p>
            <a:pPr>
              <a:buFont typeface="Wingdings" pitchFamily="2" charset="2"/>
              <a:buChar char=""/>
            </a:pPr>
            <a:endParaRPr lang="en-US" sz="1600" dirty="0" smtClean="0">
              <a:solidFill>
                <a:srgbClr val="0070C0"/>
              </a:solidFill>
              <a:latin typeface="Arial" pitchFamily="34" charset="0"/>
              <a:cs typeface="Arial" pitchFamily="34" charset="0"/>
            </a:endParaRPr>
          </a:p>
          <a:p>
            <a:pPr lvl="1">
              <a:buFont typeface="Wingdings" pitchFamily="2" charset="2"/>
              <a:buChar char=""/>
            </a:pPr>
            <a:r>
              <a:rPr lang="en-US" sz="1200" dirty="0" smtClean="0">
                <a:solidFill>
                  <a:srgbClr val="0070C0"/>
                </a:solidFill>
                <a:latin typeface="Arial" pitchFamily="34" charset="0"/>
                <a:cs typeface="Arial" pitchFamily="34" charset="0"/>
              </a:rPr>
              <a:t>Help patients manage pain and improve movement</a:t>
            </a:r>
          </a:p>
          <a:p>
            <a:pPr lvl="1">
              <a:buFont typeface="Wingdings" pitchFamily="2" charset="2"/>
              <a:buChar char=""/>
            </a:pPr>
            <a:endParaRPr lang="en-US" sz="1200" dirty="0" smtClean="0">
              <a:solidFill>
                <a:srgbClr val="0070C0"/>
              </a:solidFill>
              <a:latin typeface="Arial" pitchFamily="34" charset="0"/>
              <a:cs typeface="Arial" pitchFamily="34" charset="0"/>
            </a:endParaRPr>
          </a:p>
          <a:p>
            <a:pPr lvl="1">
              <a:buFont typeface="Wingdings" pitchFamily="2" charset="2"/>
              <a:buChar char=""/>
            </a:pPr>
            <a:r>
              <a:rPr lang="en-US" sz="1200" dirty="0" smtClean="0">
                <a:solidFill>
                  <a:srgbClr val="0070C0"/>
                </a:solidFill>
                <a:latin typeface="Arial" pitchFamily="34" charset="0"/>
                <a:cs typeface="Arial" pitchFamily="34" charset="0"/>
              </a:rPr>
              <a:t>Important in rehabilitation and treating illnesses</a:t>
            </a:r>
          </a:p>
          <a:p>
            <a:pPr lvl="1">
              <a:buFont typeface="Wingdings" pitchFamily="2" charset="2"/>
              <a:buChar char=""/>
            </a:pPr>
            <a:endParaRPr lang="en-US" sz="1200" dirty="0" smtClean="0">
              <a:solidFill>
                <a:srgbClr val="0070C0"/>
              </a:solidFill>
              <a:latin typeface="Arial" pitchFamily="34" charset="0"/>
              <a:cs typeface="Arial" pitchFamily="34" charset="0"/>
            </a:endParaRPr>
          </a:p>
          <a:p>
            <a:pPr lvl="1">
              <a:buFont typeface="Wingdings" pitchFamily="2" charset="2"/>
              <a:buChar char=""/>
            </a:pPr>
            <a:r>
              <a:rPr lang="en-US" sz="1200" dirty="0" smtClean="0">
                <a:solidFill>
                  <a:srgbClr val="0070C0"/>
                </a:solidFill>
                <a:latin typeface="Arial" pitchFamily="34" charset="0"/>
                <a:cs typeface="Arial" pitchFamily="34" charset="0"/>
              </a:rPr>
              <a:t>Most work in hospitals or offices</a:t>
            </a:r>
          </a:p>
          <a:p>
            <a:pPr lvl="1">
              <a:buFont typeface="Wingdings" pitchFamily="2" charset="2"/>
              <a:buChar char=""/>
            </a:pPr>
            <a:endParaRPr lang="en-US" sz="1200" dirty="0" smtClean="0">
              <a:solidFill>
                <a:srgbClr val="0070C0"/>
              </a:solidFill>
              <a:latin typeface="Arial" pitchFamily="34" charset="0"/>
              <a:cs typeface="Arial" pitchFamily="34" charset="0"/>
            </a:endParaRPr>
          </a:p>
          <a:p>
            <a:pPr lvl="1">
              <a:buFont typeface="Wingdings" pitchFamily="2" charset="2"/>
              <a:buChar char=""/>
            </a:pPr>
            <a:r>
              <a:rPr lang="en-US" sz="1200" dirty="0" smtClean="0">
                <a:solidFill>
                  <a:srgbClr val="0070C0"/>
                </a:solidFill>
                <a:latin typeface="Arial" pitchFamily="34" charset="0"/>
                <a:cs typeface="Arial" pitchFamily="34" charset="0"/>
              </a:rPr>
              <a:t>Always active </a:t>
            </a:r>
          </a:p>
          <a:p>
            <a:pPr lvl="1">
              <a:buFont typeface="Wingdings" pitchFamily="2" charset="2"/>
              <a:buChar char=""/>
            </a:pPr>
            <a:endParaRPr lang="en-US" sz="1200" dirty="0" smtClean="0">
              <a:solidFill>
                <a:srgbClr val="0070C0"/>
              </a:solidFill>
              <a:latin typeface="Arial" pitchFamily="34" charset="0"/>
              <a:cs typeface="Arial" pitchFamily="34" charset="0"/>
            </a:endParaRPr>
          </a:p>
          <a:p>
            <a:pPr lvl="1">
              <a:buFont typeface="Wingdings" pitchFamily="2" charset="2"/>
              <a:buChar char=""/>
            </a:pPr>
            <a:r>
              <a:rPr lang="en-US" sz="1200" dirty="0" smtClean="0">
                <a:solidFill>
                  <a:srgbClr val="0070C0"/>
                </a:solidFill>
                <a:latin typeface="Arial" pitchFamily="34" charset="0"/>
                <a:cs typeface="Arial" pitchFamily="34" charset="0"/>
              </a:rPr>
              <a:t>Full time</a:t>
            </a:r>
          </a:p>
          <a:p>
            <a:pPr lvl="1">
              <a:buFont typeface="Wingdings" pitchFamily="2" charset="2"/>
              <a:buChar char=""/>
            </a:pPr>
            <a:endParaRPr lang="en-US" sz="1200" dirty="0" smtClean="0">
              <a:solidFill>
                <a:srgbClr val="0070C0"/>
              </a:solidFill>
              <a:latin typeface="Arial" pitchFamily="34" charset="0"/>
              <a:cs typeface="Arial" pitchFamily="34" charset="0"/>
            </a:endParaRPr>
          </a:p>
          <a:p>
            <a:pPr lvl="1">
              <a:buFont typeface="Wingdings" pitchFamily="2" charset="2"/>
              <a:buChar char=""/>
            </a:pPr>
            <a:r>
              <a:rPr lang="en-US" sz="1200" dirty="0" smtClean="0">
                <a:solidFill>
                  <a:srgbClr val="0070C0"/>
                </a:solidFill>
                <a:latin typeface="Arial" pitchFamily="34" charset="0"/>
                <a:cs typeface="Arial" pitchFamily="34" charset="0"/>
              </a:rPr>
              <a:t>Doctoral degree in physical therapy</a:t>
            </a:r>
          </a:p>
          <a:p>
            <a:pPr lvl="1">
              <a:buFont typeface="Wingdings" pitchFamily="2" charset="2"/>
              <a:buChar char=""/>
            </a:pPr>
            <a:endParaRPr lang="en-US" sz="1200" dirty="0" smtClean="0">
              <a:solidFill>
                <a:srgbClr val="0070C0"/>
              </a:solidFill>
              <a:latin typeface="Arial" pitchFamily="34" charset="0"/>
              <a:cs typeface="Arial" pitchFamily="34" charset="0"/>
            </a:endParaRPr>
          </a:p>
          <a:p>
            <a:pPr lvl="1">
              <a:buFont typeface="Wingdings" pitchFamily="2" charset="2"/>
              <a:buChar char=""/>
            </a:pPr>
            <a:r>
              <a:rPr lang="en-US" sz="1200" dirty="0" smtClean="0">
                <a:solidFill>
                  <a:srgbClr val="0070C0"/>
                </a:solidFill>
                <a:latin typeface="Arial" pitchFamily="34" charset="0"/>
                <a:cs typeface="Arial" pitchFamily="34" charset="0"/>
              </a:rPr>
              <a:t>Licensed</a:t>
            </a:r>
          </a:p>
          <a:p>
            <a:pPr lvl="1">
              <a:buFont typeface="Wingdings" pitchFamily="2" charset="2"/>
              <a:buChar char=""/>
            </a:pPr>
            <a:endParaRPr lang="en-US" sz="1200" dirty="0" smtClean="0">
              <a:solidFill>
                <a:srgbClr val="0070C0"/>
              </a:solidFill>
              <a:latin typeface="Arial" pitchFamily="34" charset="0"/>
              <a:cs typeface="Arial" pitchFamily="34" charset="0"/>
            </a:endParaRPr>
          </a:p>
          <a:p>
            <a:pPr lvl="1">
              <a:buFont typeface="Wingdings" pitchFamily="2" charset="2"/>
              <a:buChar char=""/>
            </a:pPr>
            <a:r>
              <a:rPr lang="en-US" sz="1200" dirty="0" smtClean="0">
                <a:solidFill>
                  <a:srgbClr val="0070C0"/>
                </a:solidFill>
                <a:latin typeface="Arial" pitchFamily="34" charset="0"/>
                <a:cs typeface="Arial" pitchFamily="34" charset="0"/>
              </a:rPr>
              <a:t>$76,310 a year</a:t>
            </a:r>
          </a:p>
          <a:p>
            <a:pPr lvl="1">
              <a:buFont typeface="Wingdings" pitchFamily="2" charset="2"/>
              <a:buChar char=""/>
            </a:pPr>
            <a:endParaRPr lang="en-US" sz="1200" dirty="0" smtClean="0">
              <a:solidFill>
                <a:srgbClr val="0070C0"/>
              </a:solidFill>
              <a:latin typeface="Arial" pitchFamily="34" charset="0"/>
              <a:cs typeface="Arial" pitchFamily="34" charset="0"/>
            </a:endParaRPr>
          </a:p>
          <a:p>
            <a:pPr lvl="1">
              <a:buFont typeface="Wingdings" pitchFamily="2" charset="2"/>
              <a:buChar char=""/>
            </a:pPr>
            <a:r>
              <a:rPr lang="en-US" sz="1200" dirty="0" smtClean="0">
                <a:solidFill>
                  <a:srgbClr val="0070C0"/>
                </a:solidFill>
                <a:latin typeface="Arial" pitchFamily="34" charset="0"/>
                <a:cs typeface="Arial" pitchFamily="34" charset="0"/>
              </a:rPr>
              <a:t>Expected to increase 39% in next eight years</a:t>
            </a:r>
          </a:p>
          <a:p>
            <a:pPr lvl="1">
              <a:buFont typeface="Wingdings" pitchFamily="2" charset="2"/>
              <a:buChar char=""/>
            </a:pPr>
            <a:endParaRPr lang="en-US" sz="1200" dirty="0" smtClean="0">
              <a:solidFill>
                <a:srgbClr val="0070C0"/>
              </a:solidFill>
              <a:latin typeface="Arial" pitchFamily="34" charset="0"/>
              <a:cs typeface="Arial" pitchFamily="34" charset="0"/>
            </a:endParaRPr>
          </a:p>
          <a:p>
            <a:pPr lvl="1">
              <a:buFont typeface="Wingdings" pitchFamily="2" charset="2"/>
              <a:buChar char=""/>
            </a:pPr>
            <a:r>
              <a:rPr lang="en-US" sz="1200" dirty="0" smtClean="0">
                <a:solidFill>
                  <a:srgbClr val="0070C0"/>
                </a:solidFill>
                <a:latin typeface="Arial" pitchFamily="34" charset="0"/>
                <a:cs typeface="Arial" pitchFamily="34" charset="0"/>
              </a:rPr>
              <a:t>I really want to help kids and so if I cannot teach them I can help them in other ways such as helping them recover from injuries or illnesses</a:t>
            </a:r>
          </a:p>
          <a:p>
            <a:pPr lvl="1">
              <a:buFont typeface="Wingdings" pitchFamily="2" charset="2"/>
              <a:buChar char="v"/>
            </a:pPr>
            <a:endParaRPr lang="en-US" sz="1200" dirty="0" smtClean="0">
              <a:solidFill>
                <a:srgbClr val="0070C0"/>
              </a:solidFill>
              <a:latin typeface="Arial" pitchFamily="34" charset="0"/>
              <a:cs typeface="Arial" pitchFamily="34" charset="0"/>
            </a:endParaRPr>
          </a:p>
          <a:p>
            <a:pPr lvl="1">
              <a:buFont typeface="Wingdings" pitchFamily="2" charset="2"/>
              <a:buChar char="v"/>
            </a:pPr>
            <a:endParaRPr lang="en-US" sz="1200" dirty="0">
              <a:solidFill>
                <a:srgbClr val="0070C0"/>
              </a:solidFill>
              <a:latin typeface="Arial" pitchFamily="34" charset="0"/>
              <a:cs typeface="Arial" pitchFamily="34" charset="0"/>
            </a:endParaRPr>
          </a:p>
        </p:txBody>
      </p:sp>
      <p:sp>
        <p:nvSpPr>
          <p:cNvPr id="4" name="Rectangle 3"/>
          <p:cNvSpPr/>
          <p:nvPr/>
        </p:nvSpPr>
        <p:spPr>
          <a:xfrm>
            <a:off x="1600200" y="228600"/>
            <a:ext cx="580703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Related Occupation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descr="ctf pp.jpg"/>
          <p:cNvPicPr>
            <a:picLocks noChangeAspect="1"/>
          </p:cNvPicPr>
          <p:nvPr/>
        </p:nvPicPr>
        <p:blipFill>
          <a:blip r:embed="rId2" cstate="print"/>
          <a:stretch>
            <a:fillRect/>
          </a:stretch>
        </p:blipFill>
        <p:spPr>
          <a:xfrm>
            <a:off x="5105400" y="3048000"/>
            <a:ext cx="2619375" cy="17430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1600" dirty="0" smtClean="0">
                <a:latin typeface="Arial" pitchFamily="34" charset="0"/>
                <a:cs typeface="Arial" pitchFamily="34" charset="0"/>
              </a:rPr>
              <a:t>	</a:t>
            </a:r>
            <a:r>
              <a:rPr lang="en-US" sz="1600" dirty="0" smtClean="0">
                <a:solidFill>
                  <a:srgbClr val="0070C0"/>
                </a:solidFill>
                <a:latin typeface="Arial" pitchFamily="34" charset="0"/>
                <a:cs typeface="Arial" pitchFamily="34" charset="0"/>
              </a:rPr>
              <a:t>Researching the different requirements and responsibilities of becoming a Head Start Teacher has made me even more anxious to begin. I believe that this career is perfect for me, and I am looking forward to my future. The thing I look forward to the most is helping children gain certain life skills and knowledge they cannot get from home that will help them in their futures. On the other hand, I am not the most excited about all of the cleaning and preparing of crafts that goes into this career. All in all, I have learned much more about the field I have so long looked forward into going, and I will take this information and use it when looking to be hired in several years time.</a:t>
            </a:r>
            <a:endParaRPr lang="en-US" sz="1600" dirty="0">
              <a:latin typeface="Arial" pitchFamily="34" charset="0"/>
              <a:cs typeface="Arial" pitchFamily="34" charset="0"/>
            </a:endParaRPr>
          </a:p>
        </p:txBody>
      </p:sp>
      <p:sp>
        <p:nvSpPr>
          <p:cNvPr id="4" name="Rectangle 3"/>
          <p:cNvSpPr/>
          <p:nvPr/>
        </p:nvSpPr>
        <p:spPr>
          <a:xfrm>
            <a:off x="3048000" y="457200"/>
            <a:ext cx="292881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Summary</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descr="ctf pp.jpg"/>
          <p:cNvPicPr>
            <a:picLocks noChangeAspect="1"/>
          </p:cNvPicPr>
          <p:nvPr/>
        </p:nvPicPr>
        <p:blipFill>
          <a:blip r:embed="rId2" cstate="print"/>
          <a:stretch>
            <a:fillRect/>
          </a:stretch>
        </p:blipFill>
        <p:spPr>
          <a:xfrm>
            <a:off x="1828800" y="4038600"/>
            <a:ext cx="4953000" cy="25146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413</Words>
  <Application>Microsoft Office PowerPoint</Application>
  <PresentationFormat>On-screen Show (4:3)</PresentationFormat>
  <Paragraphs>84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makayladuggan</dc:creator>
  <cp:lastModifiedBy>makayladuggan</cp:lastModifiedBy>
  <cp:revision>32</cp:revision>
  <dcterms:created xsi:type="dcterms:W3CDTF">2013-01-22T18:03:56Z</dcterms:created>
  <dcterms:modified xsi:type="dcterms:W3CDTF">2013-01-29T18:41:48Z</dcterms:modified>
</cp:coreProperties>
</file>